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Play"/>
      <p:regular r:id="rId15"/>
      <p:bold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Helvetica Neue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Play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-regular.fntdata"/><Relationship Id="rId16" Type="http://schemas.openxmlformats.org/officeDocument/2006/relationships/font" Target="fonts/Play-bold.fntdata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ru-RU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3bdb89c1b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c3bdb89c1b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20" Type="http://schemas.openxmlformats.org/officeDocument/2006/relationships/image" Target="../media/image7.png"/><Relationship Id="rId22" Type="http://schemas.openxmlformats.org/officeDocument/2006/relationships/image" Target="../media/image28.png"/><Relationship Id="rId21" Type="http://schemas.openxmlformats.org/officeDocument/2006/relationships/image" Target="../media/image18.png"/><Relationship Id="rId24" Type="http://schemas.openxmlformats.org/officeDocument/2006/relationships/image" Target="../media/image25.png"/><Relationship Id="rId23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26" Type="http://schemas.openxmlformats.org/officeDocument/2006/relationships/image" Target="../media/image24.png"/><Relationship Id="rId25" Type="http://schemas.openxmlformats.org/officeDocument/2006/relationships/image" Target="../media/image23.png"/><Relationship Id="rId28" Type="http://schemas.openxmlformats.org/officeDocument/2006/relationships/image" Target="../media/image26.png"/><Relationship Id="rId27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1.png"/><Relationship Id="rId29" Type="http://schemas.openxmlformats.org/officeDocument/2006/relationships/image" Target="../media/image19.png"/><Relationship Id="rId7" Type="http://schemas.openxmlformats.org/officeDocument/2006/relationships/image" Target="../media/image12.png"/><Relationship Id="rId8" Type="http://schemas.openxmlformats.org/officeDocument/2006/relationships/image" Target="../media/image8.png"/><Relationship Id="rId30" Type="http://schemas.openxmlformats.org/officeDocument/2006/relationships/image" Target="../media/image21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3" Type="http://schemas.openxmlformats.org/officeDocument/2006/relationships/image" Target="../media/image10.png"/><Relationship Id="rId12" Type="http://schemas.openxmlformats.org/officeDocument/2006/relationships/image" Target="../media/image6.png"/><Relationship Id="rId15" Type="http://schemas.openxmlformats.org/officeDocument/2006/relationships/image" Target="../media/image9.png"/><Relationship Id="rId14" Type="http://schemas.openxmlformats.org/officeDocument/2006/relationships/image" Target="../media/image27.png"/><Relationship Id="rId17" Type="http://schemas.openxmlformats.org/officeDocument/2006/relationships/image" Target="../media/image3.png"/><Relationship Id="rId16" Type="http://schemas.openxmlformats.org/officeDocument/2006/relationships/image" Target="../media/image14.png"/><Relationship Id="rId19" Type="http://schemas.openxmlformats.org/officeDocument/2006/relationships/image" Target="../media/image13.png"/><Relationship Id="rId18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головок и объект">
  <p:cSld name="1_Заголовок и объект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2"/>
          <p:cNvGrpSpPr/>
          <p:nvPr/>
        </p:nvGrpSpPr>
        <p:grpSpPr>
          <a:xfrm>
            <a:off x="723884" y="5951220"/>
            <a:ext cx="3004066" cy="418852"/>
            <a:chOff x="1206379" y="9918700"/>
            <a:chExt cx="5006385" cy="698086"/>
          </a:xfrm>
        </p:grpSpPr>
        <p:sp>
          <p:nvSpPr>
            <p:cNvPr id="17" name="Google Shape;17;p2"/>
            <p:cNvSpPr/>
            <p:nvPr/>
          </p:nvSpPr>
          <p:spPr>
            <a:xfrm>
              <a:off x="1206379" y="9918700"/>
              <a:ext cx="4927107" cy="6980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preencoded.png" id="18" name="Google Shape;18;p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06379" y="9918700"/>
              <a:ext cx="959033" cy="698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9" name="Google Shape;19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1849" y="10065494"/>
              <a:ext cx="304292" cy="4463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0" name="Google Shape;20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65886" y="10020691"/>
              <a:ext cx="303182" cy="479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1" name="Google Shape;21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37354" y="10153588"/>
              <a:ext cx="208295" cy="181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2" name="Google Shape;22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06693" y="10153526"/>
              <a:ext cx="234920" cy="181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3" name="Google Shape;23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894511" y="10153526"/>
              <a:ext cx="224541" cy="181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4" name="Google Shape;24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185261" y="10153588"/>
              <a:ext cx="208295" cy="181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5" name="Google Shape;25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73543" y="10153526"/>
              <a:ext cx="197035" cy="181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6" name="Google Shape;26;p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746287" y="10153526"/>
              <a:ext cx="205778" cy="181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7" name="Google Shape;27;p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994519" y="10153526"/>
              <a:ext cx="219847" cy="181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8" name="Google Shape;28;p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341105" y="10414037"/>
              <a:ext cx="80049" cy="85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9" name="Google Shape;29;p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458091" y="10414037"/>
              <a:ext cx="11614" cy="85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30" name="Google Shape;30;p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514801" y="10414037"/>
              <a:ext cx="77116" cy="85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31" name="Google Shape;31;p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618654" y="10414037"/>
              <a:ext cx="69434" cy="85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32" name="Google Shape;32;p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724566" y="10414037"/>
              <a:ext cx="68907" cy="86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33" name="Google Shape;33;p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827656" y="10414037"/>
              <a:ext cx="81922" cy="85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34" name="Google Shape;34;p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942887" y="10414037"/>
              <a:ext cx="54714" cy="85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35" name="Google Shape;35;p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089785" y="10414037"/>
              <a:ext cx="66792" cy="85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36" name="Google Shape;36;p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196043" y="10414037"/>
              <a:ext cx="77116" cy="85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37" name="Google Shape;37;p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305179" y="10412456"/>
              <a:ext cx="83800" cy="88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38" name="Google Shape;38;p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421756" y="10414037"/>
              <a:ext cx="69434" cy="85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39" name="Google Shape;39;p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3521802" y="10412456"/>
              <a:ext cx="83800" cy="88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40" name="Google Shape;40;p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638440" y="10414037"/>
              <a:ext cx="69434" cy="85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41" name="Google Shape;41;p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735082" y="10414037"/>
              <a:ext cx="80279" cy="85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42" name="Google Shape;42;p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3850257" y="10414037"/>
              <a:ext cx="66792" cy="85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43" name="Google Shape;43;p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3958333" y="10414037"/>
              <a:ext cx="11614" cy="85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44" name="Google Shape;44;p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014690" y="10414037"/>
              <a:ext cx="68963" cy="85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45" name="Google Shape;45;p2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124700" y="10412512"/>
              <a:ext cx="81041" cy="88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46" name="Google Shape;46;p2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408319" y="10088854"/>
              <a:ext cx="20418" cy="4628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47;p2"/>
            <p:cNvSpPr/>
            <p:nvPr/>
          </p:nvSpPr>
          <p:spPr>
            <a:xfrm>
              <a:off x="4595465" y="10209895"/>
              <a:ext cx="1617299" cy="3220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960" u="none" cap="none" strike="noStrike">
                  <a:solidFill>
                    <a:srgbClr val="01010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АКАДЕМИЯ</a:t>
              </a:r>
              <a:endParaRPr b="0" i="0" sz="964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5" name="Google Shape;95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2" name="Google Shape;52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7" name="Google Shape;77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" name="Google Shape;79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Relationship Id="rId9" Type="http://schemas.openxmlformats.org/officeDocument/2006/relationships/image" Target="../media/image38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Relationship Id="rId8" Type="http://schemas.openxmlformats.org/officeDocument/2006/relationships/image" Target="../media/image36.png"/><Relationship Id="rId11" Type="http://schemas.openxmlformats.org/officeDocument/2006/relationships/image" Target="../media/image39.png"/><Relationship Id="rId10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, Наушники, Человеческое лицо, защитные очки&#10;&#10;Автоматически созданное описание" id="123" name="Google Shape;12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580" y="688378"/>
            <a:ext cx="11416841" cy="5814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4" name="Google Shape;12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329" y="562977"/>
            <a:ext cx="2145664" cy="30394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/>
          <p:nvPr/>
        </p:nvSpPr>
        <p:spPr>
          <a:xfrm>
            <a:off x="795618" y="2158398"/>
            <a:ext cx="5112813" cy="646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68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Хакатон</a:t>
            </a:r>
            <a:endParaRPr b="1" i="0" sz="270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767329" y="2696766"/>
            <a:ext cx="7534936" cy="1551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5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472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Цифровые миры: </a:t>
            </a:r>
            <a:br>
              <a:rPr b="1" i="0" lang="ru-RU" sz="4472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-RU" sz="4472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VR созидатели </a:t>
            </a:r>
            <a:r>
              <a:rPr b="1" i="0" lang="ru-RU" sz="4472" u="none" cap="none" strike="noStrike">
                <a:solidFill>
                  <a:srgbClr val="00B1B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b="1" i="0" sz="4457" u="none" cap="none" strike="noStrike">
              <a:solidFill>
                <a:srgbClr val="00B1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74000">
              <a:srgbClr val="02989E"/>
            </a:gs>
            <a:gs pos="83000">
              <a:srgbClr val="02989E"/>
            </a:gs>
            <a:gs pos="100000">
              <a:srgbClr val="16575D"/>
            </a:gs>
          </a:gsLst>
          <a:lin ang="2700000" scaled="0"/>
        </a:gra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Графика, символ, логотип, графический дизайн&#10;&#10;Автоматически созданное описание" id="201" name="Google Shape;20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970" y="584688"/>
            <a:ext cx="2616200" cy="37219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/>
          <p:nvPr/>
        </p:nvSpPr>
        <p:spPr>
          <a:xfrm>
            <a:off x="3109437" y="1880919"/>
            <a:ext cx="30153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Данила Соловьев</a:t>
            </a:r>
            <a:endParaRPr b="1" sz="20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3" name="Google Shape;203;p24"/>
          <p:cNvCxnSpPr/>
          <p:nvPr/>
        </p:nvCxnSpPr>
        <p:spPr>
          <a:xfrm>
            <a:off x="3109437" y="2371816"/>
            <a:ext cx="259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4" name="Google Shape;204;p24"/>
          <p:cNvSpPr/>
          <p:nvPr/>
        </p:nvSpPr>
        <p:spPr>
          <a:xfrm>
            <a:off x="8853775" y="1880944"/>
            <a:ext cx="3015183" cy="624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Софья Кочергина</a:t>
            </a:r>
            <a:endParaRPr b="1" sz="20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8860450" y="2448325"/>
            <a:ext cx="22437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МГТУ “СТАНКИН”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6" name="Google Shape;206;p24"/>
          <p:cNvCxnSpPr/>
          <p:nvPr/>
        </p:nvCxnSpPr>
        <p:spPr>
          <a:xfrm>
            <a:off x="8853775" y="2371828"/>
            <a:ext cx="259789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7" name="Google Shape;207;p24"/>
          <p:cNvSpPr/>
          <p:nvPr/>
        </p:nvSpPr>
        <p:spPr>
          <a:xfrm>
            <a:off x="8506175" y="4161075"/>
            <a:ext cx="32931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</a:t>
            </a:r>
            <a:r>
              <a:rPr b="1" lang="ru-RU" sz="20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Артем Сорокин</a:t>
            </a:r>
            <a:endParaRPr b="1" sz="20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8920775" y="4786025"/>
            <a:ext cx="2353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МГТУ “СТАНКИН”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9" name="Google Shape;209;p24"/>
          <p:cNvCxnSpPr/>
          <p:nvPr/>
        </p:nvCxnSpPr>
        <p:spPr>
          <a:xfrm>
            <a:off x="8882525" y="4663866"/>
            <a:ext cx="259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0" name="Google Shape;210;p24"/>
          <p:cNvSpPr/>
          <p:nvPr/>
        </p:nvSpPr>
        <p:spPr>
          <a:xfrm>
            <a:off x="1243240" y="1542785"/>
            <a:ext cx="1611900" cy="165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049" y="1475385"/>
            <a:ext cx="1794975" cy="17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725" y="1474350"/>
            <a:ext cx="1794975" cy="17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7600" y="3766375"/>
            <a:ext cx="1794951" cy="179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/>
          <p:nvPr/>
        </p:nvSpPr>
        <p:spPr>
          <a:xfrm>
            <a:off x="3219275" y="4195457"/>
            <a:ext cx="30153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Виктория Ревтий</a:t>
            </a:r>
            <a:endParaRPr b="1" sz="20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3225939" y="4835914"/>
            <a:ext cx="22437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МГТУ “СТАНКИН”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6" name="Google Shape;216;p24"/>
          <p:cNvCxnSpPr/>
          <p:nvPr/>
        </p:nvCxnSpPr>
        <p:spPr>
          <a:xfrm>
            <a:off x="3219275" y="4686341"/>
            <a:ext cx="259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7" name="Google Shape;217;p24"/>
          <p:cNvSpPr/>
          <p:nvPr/>
        </p:nvSpPr>
        <p:spPr>
          <a:xfrm>
            <a:off x="3225939" y="2448314"/>
            <a:ext cx="22437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МГТУ “СТАНКИН”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9588" y="3736375"/>
            <a:ext cx="1901857" cy="18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0638" y="5153950"/>
            <a:ext cx="1310401" cy="131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51087" y="2804237"/>
            <a:ext cx="1249502" cy="124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283800" y="2789399"/>
            <a:ext cx="1249524" cy="124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297725" y="5198325"/>
            <a:ext cx="1221674" cy="122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74000">
              <a:srgbClr val="02989E"/>
            </a:gs>
            <a:gs pos="83000">
              <a:srgbClr val="02989E"/>
            </a:gs>
            <a:gs pos="100000">
              <a:srgbClr val="16575D"/>
            </a:gs>
          </a:gsLst>
          <a:lin ang="2700000" scaled="0"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/>
          <p:nvPr/>
        </p:nvSpPr>
        <p:spPr>
          <a:xfrm>
            <a:off x="846970" y="2335325"/>
            <a:ext cx="10538786" cy="1237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rgbClr val="02989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Рабочее место</a:t>
            </a:r>
            <a:r>
              <a:rPr lang="ru-RU" sz="3500">
                <a:solidFill>
                  <a:srgbClr val="02989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будущего</a:t>
            </a:r>
            <a:endParaRPr b="0" i="0" sz="3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Изображение выглядит как Графика, символ, логотип, графический дизайн&#10;&#10;Автоматически созданное описание" id="132" name="Google Shape;13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970" y="584688"/>
            <a:ext cx="2616200" cy="3721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6"/>
          <p:cNvCxnSpPr/>
          <p:nvPr/>
        </p:nvCxnSpPr>
        <p:spPr>
          <a:xfrm>
            <a:off x="846970" y="3768436"/>
            <a:ext cx="9294557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" name="Google Shape;134;p16"/>
          <p:cNvSpPr/>
          <p:nvPr/>
        </p:nvSpPr>
        <p:spPr>
          <a:xfrm>
            <a:off x="846970" y="4951002"/>
            <a:ext cx="7314369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COSMOS</a:t>
            </a:r>
            <a:br>
              <a:rPr b="0" i="0" lang="ru-RU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ru-RU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Софья Кочергина      Виктория Ревтий</a:t>
            </a:r>
            <a:endParaRPr b="0" i="0" sz="3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1262"/>
              </a:spcBef>
              <a:spcAft>
                <a:spcPts val="0"/>
              </a:spcAft>
              <a:buNone/>
            </a:pPr>
            <a:r>
              <a:rPr b="0" i="0" lang="ru-RU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Данила Соловьев       Артем Сорокин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 rot="-5400000">
            <a:off x="7829810" y="2681503"/>
            <a:ext cx="7071167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0500" u="none" cap="none" strike="noStrik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#участник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74000">
              <a:srgbClr val="02989E"/>
            </a:gs>
            <a:gs pos="83000">
              <a:srgbClr val="02989E"/>
            </a:gs>
            <a:gs pos="100000">
              <a:srgbClr val="16575D"/>
            </a:gs>
          </a:gsLst>
          <a:lin ang="2700000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/>
          <p:nvPr/>
        </p:nvSpPr>
        <p:spPr>
          <a:xfrm>
            <a:off x="826607" y="3086517"/>
            <a:ext cx="10538786" cy="6849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3D-моделирование</a:t>
            </a:r>
            <a:endParaRPr sz="4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Изображение выглядит как Графика, символ, логотип, графический дизайн&#10;&#10;Автоматически созданное описание" id="141" name="Google Shape;14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970" y="584688"/>
            <a:ext cx="2616200" cy="3721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 txBox="1"/>
          <p:nvPr/>
        </p:nvSpPr>
        <p:spPr>
          <a:xfrm rot="-5400000">
            <a:off x="7829810" y="2681503"/>
            <a:ext cx="7071167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0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#участник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Графика, символ, логотип, графический дизайн&#10;&#10;Автоматически созданное описание" id="147" name="Google Shape;14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970" y="584688"/>
            <a:ext cx="2616200" cy="3721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/>
        </p:nvSpPr>
        <p:spPr>
          <a:xfrm>
            <a:off x="825667" y="1809279"/>
            <a:ext cx="10041550" cy="791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ru-RU" sz="3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Описание проекта</a:t>
            </a:r>
            <a:endParaRPr sz="3500"/>
          </a:p>
        </p:txBody>
      </p:sp>
      <p:sp>
        <p:nvSpPr>
          <p:cNvPr id="149" name="Google Shape;149;p18"/>
          <p:cNvSpPr txBox="1"/>
          <p:nvPr/>
        </p:nvSpPr>
        <p:spPr>
          <a:xfrm>
            <a:off x="852890" y="2775174"/>
            <a:ext cx="4536710" cy="3191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-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Проект "Рабочее место будущего" основан на идее создания инновационного и эргономичного рабочего пространства, которое сочетает в себе передовые технологии, функциональность, комфорт и стиль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-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Основная цель проекта заключается в разработке уникального дизайна рабочего места, который будет способствовать повышению эффективности работы сотрудников, стимулировать их творческий потенциал и улучшать общий уровень комфорта.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3200" lvl="0" marL="228600" marR="0" rtl="0" algn="l">
              <a:lnSpc>
                <a:spcPct val="90000"/>
              </a:lnSpc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•"/>
            </a:pPr>
            <a:r>
              <a:rPr lang="ru-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Тематика: эргономика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1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400" y="1809265"/>
            <a:ext cx="3957031" cy="3952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Графика, символ, логотип, графический дизайн&#10;&#10;Автоматически созданное описание" id="155" name="Google Shape;15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970" y="584688"/>
            <a:ext cx="2616200" cy="37219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846970" y="2630936"/>
            <a:ext cx="4959338" cy="3282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/>
              <a:t>В нашем проекте будет присутствовать всего одна сцена - рабочее место офисного работника, при разработке которого будут учтены современные принципы эргономики и дизайна.</a:t>
            </a:r>
            <a:endParaRPr/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/>
              <a:t>Ограничений на количество используемых объектов, а также на их форму нет. </a:t>
            </a:r>
            <a:br>
              <a:rPr lang="ru-RU"/>
            </a:br>
            <a:r>
              <a:rPr lang="ru-RU"/>
              <a:t>Наш проект является </a:t>
            </a:r>
            <a:r>
              <a:rPr lang="ru-RU" sz="1800"/>
              <a:t>концептом </a:t>
            </a:r>
            <a:r>
              <a:rPr lang="ru-RU"/>
              <a:t>рабочего места будущего.</a:t>
            </a:r>
            <a:endParaRPr/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/>
              <a:t>Пользователь сможет настроить рабочее место под себя, введя свои различные параметры, например: рост, обхват бедер и т.д.</a:t>
            </a:r>
            <a:endParaRPr/>
          </a:p>
        </p:txBody>
      </p:sp>
      <p:sp>
        <p:nvSpPr>
          <p:cNvPr id="157" name="Google Shape;157;p19"/>
          <p:cNvSpPr txBox="1"/>
          <p:nvPr/>
        </p:nvSpPr>
        <p:spPr>
          <a:xfrm>
            <a:off x="825667" y="1809279"/>
            <a:ext cx="100416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ru-RU" sz="3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Общий план</a:t>
            </a:r>
            <a:endParaRPr sz="3500"/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0908" y="1660192"/>
            <a:ext cx="4101051" cy="3952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Графика, символ, логотип, графический дизайн&#10;&#10;Автоматически созданное описание" id="163" name="Google Shape;16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970" y="584688"/>
            <a:ext cx="2616200" cy="37219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846976" y="2920875"/>
            <a:ext cx="4736100" cy="18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>
                <a:solidFill>
                  <a:schemeClr val="dk1"/>
                </a:solidFill>
              </a:rPr>
              <a:t>Ограничений на количество используемых объектов, а также на их форму нет.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>
                <a:solidFill>
                  <a:schemeClr val="dk1"/>
                </a:solidFill>
              </a:rPr>
              <a:t>Наш проект является </a:t>
            </a:r>
            <a:r>
              <a:rPr lang="ru-RU" sz="1800">
                <a:solidFill>
                  <a:schemeClr val="dk1"/>
                </a:solidFill>
              </a:rPr>
              <a:t>концептом </a:t>
            </a:r>
            <a:r>
              <a:rPr lang="ru-RU">
                <a:solidFill>
                  <a:schemeClr val="dk1"/>
                </a:solidFill>
              </a:rPr>
              <a:t>рабочего места будущего. Ограничения появятся при передаче концепта будущему производителю, чтобы подстроить 3-D модель под его производство.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535696" y="1396903"/>
            <a:ext cx="100416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ru-RU" sz="3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Детали по треку “3D-</a:t>
            </a:r>
            <a:r>
              <a:rPr lang="ru-RU" sz="3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моделирование”</a:t>
            </a:r>
            <a:endParaRPr sz="3500"/>
          </a:p>
        </p:txBody>
      </p:sp>
      <p:sp>
        <p:nvSpPr>
          <p:cNvPr id="166" name="Google Shape;166;p20"/>
          <p:cNvSpPr txBox="1"/>
          <p:nvPr/>
        </p:nvSpPr>
        <p:spPr>
          <a:xfrm>
            <a:off x="6429125" y="2808550"/>
            <a:ext cx="4007400" cy="15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>
                <a:solidFill>
                  <a:schemeClr val="dk1"/>
                </a:solidFill>
              </a:rPr>
              <a:t>Рабочее место должно быть оформлено в современном дизайне.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>
                <a:solidFill>
                  <a:schemeClr val="dk1"/>
                </a:solidFill>
              </a:rPr>
              <a:t>Расположение и количество источников света будут подобраны согласно СанПиНу.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>
                <a:solidFill>
                  <a:schemeClr val="dk1"/>
                </a:solidFill>
              </a:rPr>
              <a:t>На момент создания презентации анимации не предусмотрены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Графика, символ, логотип, графический дизайн&#10;&#10;Автоматически созданное описание" id="171" name="Google Shape;17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970" y="584688"/>
            <a:ext cx="2616200" cy="37219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/>
        </p:nvSpPr>
        <p:spPr>
          <a:xfrm>
            <a:off x="470045" y="1173177"/>
            <a:ext cx="100416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Оформление и сценарий сцен</a:t>
            </a:r>
            <a:endParaRPr sz="2500"/>
          </a:p>
        </p:txBody>
      </p:sp>
      <p:sp>
        <p:nvSpPr>
          <p:cNvPr id="173" name="Google Shape;173;p21"/>
          <p:cNvSpPr txBox="1"/>
          <p:nvPr/>
        </p:nvSpPr>
        <p:spPr>
          <a:xfrm>
            <a:off x="777875" y="1840903"/>
            <a:ext cx="4780500" cy="29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•Подробное описание сцены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 сцене должны содержаться: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</a:pPr>
            <a:r>
              <a:rPr lang="ru-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Интерактивный стол с сенсорным экраном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</a:pPr>
            <a:r>
              <a:rPr lang="ru-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Беспроводная зарядка для устройств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</a:pPr>
            <a:r>
              <a:rPr lang="ru-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Эргономическое кресло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</a:pPr>
            <a:r>
              <a:rPr lang="ru-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Умные светильники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</a:pPr>
            <a:r>
              <a:rPr lang="ru-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Встроенные системы аудио и видеосвязи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/>
              <a:t>Гибридные рабочие станции, объединяющие различные устройства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• Сценарии взаимодействия: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</a:pPr>
            <a:r>
              <a:rPr lang="ru-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Управление режимами работы светильников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</a:pPr>
            <a:r>
              <a:rPr lang="ru-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Изменяемое положение всех объектов сцены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</a:pPr>
            <a:r>
              <a:rPr lang="ru-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Изменение визуальной составляющей модели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</a:pPr>
            <a:r>
              <a:rPr lang="ru-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Изменение размеров модели с учетом переданных данных пользователем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846975" y="5078775"/>
            <a:ext cx="57063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Ожидаемые результаты проекта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 окончанию проекта мы стремимся создать инновационное рабочее пространство, которое будет стимулировать креативность, сотрудничество и инновации, отражая лучшие практики и технологии будущего. 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675" y="1782002"/>
            <a:ext cx="5333929" cy="432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Графика, символ, логотип, графический дизайн&#10;&#10;Автоматически созданное описание" id="180" name="Google Shape;18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970" y="584688"/>
            <a:ext cx="2616199" cy="37219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535696" y="1396903"/>
            <a:ext cx="100416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ru-RU" sz="3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Распределение задач и ролей в команде</a:t>
            </a:r>
            <a:endParaRPr sz="3500"/>
          </a:p>
        </p:txBody>
      </p:sp>
      <p:sp>
        <p:nvSpPr>
          <p:cNvPr id="182" name="Google Shape;182;p22"/>
          <p:cNvSpPr txBox="1"/>
          <p:nvPr/>
        </p:nvSpPr>
        <p:spPr>
          <a:xfrm>
            <a:off x="694500" y="2256750"/>
            <a:ext cx="4586100" cy="3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Распределение задач и ролей в команде: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</a:pPr>
            <a:r>
              <a:rPr lang="ru-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Даня: </a:t>
            </a:r>
            <a:r>
              <a:rPr lang="ru-RU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3D-моделлер, ответственный за качественное выполнение модели в программе Blender.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</a:pPr>
            <a:r>
              <a:rPr lang="ru-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Артем:</a:t>
            </a:r>
            <a:r>
              <a:rPr lang="ru-RU">
                <a:solidFill>
                  <a:srgbClr val="0101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>
                <a:solidFill>
                  <a:srgbClr val="01010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специалист, который занимается созданием и оформлением презентации, участвует в создании модели в программе Blender.</a:t>
            </a:r>
            <a:endParaRPr>
              <a:solidFill>
                <a:srgbClr val="01010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</a:pPr>
            <a:r>
              <a:rPr lang="ru-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Вика: менеджер по качеству, наблюдает за качественным выполнением задач, </a:t>
            </a:r>
            <a:r>
              <a:rPr lang="ru-RU">
                <a:solidFill>
                  <a:srgbClr val="01010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участвует в создании модели в программе Blender.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</a:pPr>
            <a:r>
              <a:rPr lang="ru-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Софья: лидер, распределяет задачи, ответственна за соблюдение сроков сдачи проекта, </a:t>
            </a:r>
            <a:r>
              <a:rPr lang="ru-RU">
                <a:solidFill>
                  <a:srgbClr val="01010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участвует в создании модели в программе Blender.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8969375" y="6283850"/>
            <a:ext cx="325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1451" y="2043400"/>
            <a:ext cx="4288825" cy="412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Графика, символ, логотип, графический дизайн&#10;&#10;Автоматически созданное описание" id="189" name="Google Shape;18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970" y="584688"/>
            <a:ext cx="2616200" cy="3721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/>
        </p:nvSpPr>
        <p:spPr>
          <a:xfrm>
            <a:off x="1183225" y="3043325"/>
            <a:ext cx="19437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sz="1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endParaRPr sz="1584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846970" y="1521933"/>
            <a:ext cx="10041550" cy="791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ru-RU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Цифры</a:t>
            </a:r>
            <a:endParaRPr/>
          </a:p>
        </p:txBody>
      </p:sp>
      <p:sp>
        <p:nvSpPr>
          <p:cNvPr id="192" name="Google Shape;192;p23"/>
          <p:cNvSpPr txBox="1"/>
          <p:nvPr/>
        </p:nvSpPr>
        <p:spPr>
          <a:xfrm>
            <a:off x="952076" y="4595238"/>
            <a:ext cx="24060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rPr lang="ru-RU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Дней на разработку проекта</a:t>
            </a:r>
            <a:endParaRPr/>
          </a:p>
        </p:txBody>
      </p:sp>
      <p:sp>
        <p:nvSpPr>
          <p:cNvPr id="193" name="Google Shape;193;p23"/>
          <p:cNvSpPr txBox="1"/>
          <p:nvPr/>
        </p:nvSpPr>
        <p:spPr>
          <a:xfrm>
            <a:off x="7555050" y="4595225"/>
            <a:ext cx="20574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rPr lang="ru-RU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Участника занимаются разработкой проекта</a:t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3901365" y="4595217"/>
            <a:ext cx="27174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rPr lang="ru-RU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Часа в день мы будем уделять нашему проекту</a:t>
            </a:r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4730200" y="2883200"/>
            <a:ext cx="10596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sz="1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584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8018407" y="2883200"/>
            <a:ext cx="11307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sz="1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1584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